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notesMasterIdLst>
    <p:notesMasterId r:id="rId37"/>
  </p:notesMasterIdLst>
  <p:sldIdLst>
    <p:sldId id="256" r:id="rId2"/>
    <p:sldId id="261" r:id="rId3"/>
    <p:sldId id="257" r:id="rId4"/>
    <p:sldId id="258" r:id="rId5"/>
    <p:sldId id="281" r:id="rId6"/>
    <p:sldId id="290" r:id="rId7"/>
    <p:sldId id="259" r:id="rId8"/>
    <p:sldId id="289" r:id="rId9"/>
    <p:sldId id="260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82" r:id="rId18"/>
    <p:sldId id="288" r:id="rId19"/>
    <p:sldId id="271" r:id="rId20"/>
    <p:sldId id="272" r:id="rId21"/>
    <p:sldId id="284" r:id="rId22"/>
    <p:sldId id="285" r:id="rId23"/>
    <p:sldId id="273" r:id="rId24"/>
    <p:sldId id="291" r:id="rId25"/>
    <p:sldId id="276" r:id="rId26"/>
    <p:sldId id="277" r:id="rId27"/>
    <p:sldId id="275" r:id="rId28"/>
    <p:sldId id="280" r:id="rId29"/>
    <p:sldId id="274" r:id="rId30"/>
    <p:sldId id="292" r:id="rId31"/>
    <p:sldId id="293" r:id="rId32"/>
    <p:sldId id="294" r:id="rId33"/>
    <p:sldId id="295" r:id="rId34"/>
    <p:sldId id="278" r:id="rId35"/>
    <p:sldId id="279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3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ableStyles" Target="tableStyle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EB4882-CA8F-40CC-9B44-98165F6BCADB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A3B3ED-0E9D-4379-9AFC-5F7A0DF20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Imagine the day when you are told that you have a disease that will likely take your life, with no real control over when or how.  What feelings come up?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B1B85B-B53A-4E43-8F86-FB35151ED576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Insert a picture illustrating a season in your country.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264444-B76B-4696-9ACF-11171AD34C53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7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41AC64-47AE-4D39-A04B-3A449001CC7D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5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DF4AED-81B6-4F9A-AA23-77C62EC1E4DC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0723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EEB0B-1802-4FF1-9B48-FFED123A8F28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2771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F481A-CEE0-4D11-8389-AE14EDF0E225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19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8D6CAE-4E6F-492B-9631-7E0AA7C49519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19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>
              <a:defRPr/>
            </a:pPr>
            <a:fld id="{D78C1BCB-99A2-4046-B64A-66A27188708F}" type="slidenum">
              <a:rPr lang="en-US" sz="1200">
                <a:latin typeface="+mn-lt"/>
              </a:rPr>
              <a:pPr algn="r">
                <a:defRPr/>
              </a:pPr>
              <a:t>18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EB57-3915-4114-A114-D36D9AD31B78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D9A2C-DF58-431A-9BC4-706D89846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E454E-914F-44FB-8A04-7775A74044F3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FE11D-3A24-40C0-B862-0660C09F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 useBgFill="1">
          <p:nvSpPr>
            <p:cNvPr id="10" name="Freeform 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7018-465A-4170-9BBF-2D37DDFFD5DC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860B5-A5B1-426A-AEC9-764D5FA81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546AA-CDCE-45ED-BB00-F938FACFA105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8F3F8-F893-48E2-8CD4-72558D853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E8F2D-D46B-4439-B4D8-3C7FA9ECE394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54C65-BFB5-4BD2-AB54-66F19A10F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7A807-6C17-42FA-BC73-6810FEA1ED77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1DCA-AA7A-4B5B-90EE-2E47E2563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C1A67-D993-46D8-8C2B-68A2DB0E10A2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698A-63CE-4FF0-A4F1-D37A249E2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047A-BD13-4F72-B1B0-1D032B9F5E85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453F-6D78-4315-891A-234354E74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F3B21-9610-4A49-BE03-EBEAB16C9922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F40D-8286-4245-8F6A-E09DA2190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C360C-A21E-46CC-8EE4-FFC2D3EA10F6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E23D-4A78-4B66-B846-F27DE6215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 useBgFill="1">
          <p:nvSpPr>
            <p:cNvPr id="8" name="Freeform 7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806AE-A297-4E5B-AF90-078F65869193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BE99-85B1-471A-8A63-34317359F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7A7EA-524C-4AAC-AD2F-1E263D5B612F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46CA7-95CF-4F69-9F68-6C490EAD0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D3F60-4080-4D9A-BDE3-3C01BBB7E395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28811-26C0-43C0-87FF-9C29FE1C3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503480-8C69-4DD5-80A3-F6A119B3EB9B}" type="datetimeFigureOut">
              <a:rPr lang="en-US"/>
              <a:pPr>
                <a:defRPr/>
              </a:pPr>
              <a:t>7/11/13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0732B6-97EA-43AD-ACC5-E45EF7FF4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7" r:id="rId3"/>
    <p:sldLayoutId id="2147483684" r:id="rId4"/>
    <p:sldLayoutId id="2147483683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  <p:sldLayoutId id="2147483680" r:id="rId12"/>
    <p:sldLayoutId id="21474836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-123" charset="0"/>
          <a:ea typeface="ＭＳ Ｐゴシック" pitchFamily="-123" charset="-128"/>
          <a:cs typeface="ＭＳ Ｐゴシック" pitchFamily="-123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-123" charset="2"/>
        <a:buChar char=""/>
        <a:defRPr sz="2400" kern="1200">
          <a:solidFill>
            <a:schemeClr val="tx2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-123" charset="2"/>
        <a:buChar char=""/>
        <a:defRPr sz="2200" kern="1200">
          <a:solidFill>
            <a:schemeClr val="tx2"/>
          </a:solidFill>
          <a:latin typeface="+mn-lt"/>
          <a:ea typeface="ＭＳ Ｐゴシック" pitchFamily="-123" charset="-128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-123" charset="2"/>
        <a:buChar char=""/>
        <a:defRPr sz="2000" kern="1200">
          <a:solidFill>
            <a:schemeClr val="tx2"/>
          </a:solidFill>
          <a:latin typeface="+mn-lt"/>
          <a:ea typeface="ＭＳ Ｐゴシック" pitchFamily="-123" charset="-128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-123" charset="2"/>
        <a:buChar char=""/>
        <a:defRPr kern="1200">
          <a:solidFill>
            <a:schemeClr val="tx2"/>
          </a:solidFill>
          <a:latin typeface="+mn-lt"/>
          <a:ea typeface="ＭＳ Ｐゴシック" pitchFamily="-123" charset="-128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-123" charset="2"/>
        <a:buChar char=""/>
        <a:defRPr sz="1600" kern="1200">
          <a:solidFill>
            <a:schemeClr val="tx2"/>
          </a:solidFill>
          <a:latin typeface="+mn-lt"/>
          <a:ea typeface="ＭＳ Ｐゴシック" pitchFamily="-123" charset="-128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n-US"/>
              <a:t>Contextual Behavioral </a:t>
            </a:r>
            <a:br>
              <a:rPr lang="en-US"/>
            </a:br>
            <a:r>
              <a:rPr lang="en-US"/>
              <a:t>Science in </a:t>
            </a:r>
            <a:br>
              <a:rPr lang="en-US"/>
            </a:br>
            <a:r>
              <a:rPr lang="en-US"/>
              <a:t>Behavioral Medicine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Jennifer </a:t>
            </a:r>
            <a:r>
              <a:rPr lang="en-US" dirty="0">
                <a:ea typeface="+mn-ea"/>
                <a:cs typeface="+mn-cs"/>
              </a:rPr>
              <a:t>Gregg, Ph.D.</a:t>
            </a:r>
          </a:p>
          <a:p>
            <a:pPr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>
                <a:ea typeface="+mn-ea"/>
                <a:cs typeface="+mn-cs"/>
              </a:rPr>
              <a:t>San Jose State </a:t>
            </a:r>
            <a:r>
              <a:rPr lang="en-US" dirty="0" smtClean="0">
                <a:ea typeface="+mn-ea"/>
                <a:cs typeface="+mn-cs"/>
              </a:rPr>
              <a:t>University</a:t>
            </a: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California, US</a:t>
            </a: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Functional Analysis: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  <a:cs typeface="+mn-cs"/>
              </a:rPr>
              <a:t>Context: anything (current or historical) outside of the behavior being analyzed that influences the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Development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Expression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Execution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Maintenance 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>
                <a:ea typeface="+mn-ea"/>
                <a:cs typeface="+mn-cs"/>
              </a:rPr>
              <a:t>o</a:t>
            </a:r>
            <a:r>
              <a:rPr lang="en-US" dirty="0" smtClean="0">
                <a:ea typeface="+mn-ea"/>
                <a:cs typeface="+mn-cs"/>
              </a:rPr>
              <a:t>f the behavior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  <a:cs typeface="+mn-cs"/>
              </a:rPr>
              <a:t>For our purposes the context includes both: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Here and now perspective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Our psychological content</a:t>
            </a:r>
            <a:endParaRPr lang="en-US" dirty="0">
              <a:ea typeface="+mn-ea"/>
            </a:endParaRP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5184775" y="6126163"/>
            <a:ext cx="3827463" cy="5905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>
                <a:solidFill>
                  <a:schemeClr val="tx2"/>
                </a:solidFill>
                <a:latin typeface="Candara" pitchFamily="-123" charset="0"/>
              </a:rPr>
              <a:t>Note:  FA section written in collaboration </a:t>
            </a:r>
          </a:p>
          <a:p>
            <a:pPr algn="r"/>
            <a:r>
              <a:rPr lang="en-US" sz="1600">
                <a:solidFill>
                  <a:schemeClr val="tx2"/>
                </a:solidFill>
                <a:latin typeface="Candara" pitchFamily="-123" charset="0"/>
              </a:rPr>
              <a:t>with JoAnn Dahl &amp; Jason Lillis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n-US" smtClean="0"/>
              <a:t>Basic operant learning model</a:t>
            </a:r>
          </a:p>
        </p:txBody>
      </p:sp>
      <p:sp>
        <p:nvSpPr>
          <p:cNvPr id="27650" name="Rectang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2057400"/>
          </a:xfrm>
        </p:spPr>
        <p:txBody>
          <a:bodyPr/>
          <a:lstStyle/>
          <a:p>
            <a:pPr eaLnBrk="1" hangingPunct="1"/>
            <a:r>
              <a:rPr lang="en-US" sz="6600" smtClean="0"/>
              <a:t>S</a:t>
            </a:r>
            <a:r>
              <a:rPr lang="en-US" sz="6600" baseline="30000" smtClean="0"/>
              <a:t>D</a:t>
            </a:r>
            <a:r>
              <a:rPr lang="en-US" sz="6600" smtClean="0"/>
              <a:t> – R – S</a:t>
            </a:r>
            <a:r>
              <a:rPr lang="en-US" sz="6600" baseline="30000" smtClean="0"/>
              <a:t>R</a:t>
            </a:r>
            <a:r>
              <a:rPr lang="en-US" sz="6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Discriminative Stimuli (S</a:t>
            </a:r>
            <a:r>
              <a:rPr lang="en-US" baseline="30000" smtClean="0"/>
              <a:t>D</a:t>
            </a:r>
            <a:r>
              <a:rPr lang="en-US" smtClean="0"/>
              <a:t>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724150"/>
            <a:ext cx="8305800" cy="3402013"/>
          </a:xfrm>
        </p:spPr>
        <p:txBody>
          <a:bodyPr/>
          <a:lstStyle/>
          <a:p>
            <a:pPr eaLnBrk="1" hangingPunct="1"/>
            <a:r>
              <a:rPr lang="en-US" smtClean="0"/>
              <a:t>Covert:</a:t>
            </a:r>
          </a:p>
          <a:p>
            <a:pPr lvl="1" eaLnBrk="1" hangingPunct="1"/>
            <a:r>
              <a:rPr lang="en-US" smtClean="0"/>
              <a:t>Sensations (5 senses) (unconditional stimuli)</a:t>
            </a:r>
          </a:p>
          <a:p>
            <a:pPr lvl="1" eaLnBrk="1" hangingPunct="1"/>
            <a:r>
              <a:rPr lang="en-US" smtClean="0"/>
              <a:t>Evaluation of these sensations according to our learning history (conditioned stimuli/response)</a:t>
            </a:r>
          </a:p>
          <a:p>
            <a:pPr lvl="1" eaLnBrk="1" hangingPunct="1"/>
            <a:r>
              <a:rPr lang="en-US" smtClean="0"/>
              <a:t>Reactions to sensations (conditioned stimuli/response) and preparation to respond</a:t>
            </a:r>
          </a:p>
          <a:p>
            <a:pPr eaLnBrk="1" hangingPunct="1"/>
            <a:r>
              <a:rPr lang="en-US" smtClean="0"/>
              <a:t>“Symptoms” in many traditions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Response (R)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474913"/>
            <a:ext cx="8305800" cy="365125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  <a:cs typeface="+mn-cs"/>
              </a:rPr>
              <a:t>Covert and overt responses emitted in the presence of the covert sensations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Thoughts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Feelings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Private events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Overt behaviors</a:t>
            </a:r>
          </a:p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  <a:cs typeface="+mn-cs"/>
              </a:rPr>
              <a:t>“Symptoms” in ACT.  Can include: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Avoidance of aversive stimuli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</a:rPr>
              <a:t>Problematic chasing of appetitive stimuli</a:t>
            </a:r>
          </a:p>
          <a:p>
            <a:pPr lvl="1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Reinforcing stimuli (S</a:t>
            </a:r>
            <a:r>
              <a:rPr lang="en-US" baseline="30000" smtClean="0"/>
              <a:t>R</a:t>
            </a:r>
            <a:r>
              <a:rPr lang="en-US" smtClean="0"/>
              <a:t>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593975"/>
            <a:ext cx="4365625" cy="3532188"/>
          </a:xfrm>
        </p:spPr>
        <p:txBody>
          <a:bodyPr/>
          <a:lstStyle/>
          <a:p>
            <a:pPr eaLnBrk="1" hangingPunct="1"/>
            <a:r>
              <a:rPr lang="en-US" smtClean="0"/>
              <a:t>Function</a:t>
            </a:r>
          </a:p>
          <a:p>
            <a:pPr lvl="1" eaLnBrk="1" hangingPunct="1"/>
            <a:r>
              <a:rPr lang="en-US" smtClean="0"/>
              <a:t>Relief from aversive stimulation (negative reinforcement)</a:t>
            </a:r>
          </a:p>
          <a:p>
            <a:pPr lvl="1" eaLnBrk="1" hangingPunct="1"/>
            <a:r>
              <a:rPr lang="en-US" smtClean="0"/>
              <a:t>Obtain a desirable (positive reinforcement)</a:t>
            </a:r>
          </a:p>
          <a:p>
            <a:pPr lvl="1" eaLnBrk="1" hangingPunct="1"/>
            <a:endParaRPr lang="en-US" smtClean="0"/>
          </a:p>
        </p:txBody>
      </p:sp>
      <p:pic>
        <p:nvPicPr>
          <p:cNvPr id="33795" name="Picture 5" descr="images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2825" y="2674938"/>
            <a:ext cx="42227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Box 6"/>
          <p:cNvSpPr txBox="1">
            <a:spLocks noChangeArrowheads="1"/>
          </p:cNvSpPr>
          <p:nvPr/>
        </p:nvSpPr>
        <p:spPr bwMode="auto">
          <a:xfrm>
            <a:off x="5232400" y="2981325"/>
            <a:ext cx="31908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  <a:latin typeface="Candara" pitchFamily="-123" charset="0"/>
              </a:rPr>
              <a:t>Practical Tip</a:t>
            </a:r>
          </a:p>
          <a:p>
            <a:pPr algn="ctr">
              <a:lnSpc>
                <a:spcPct val="150000"/>
              </a:lnSpc>
            </a:pPr>
            <a:r>
              <a:rPr lang="en-US" sz="2000">
                <a:solidFill>
                  <a:srgbClr val="3366FF"/>
                </a:solidFill>
                <a:latin typeface="Candara" pitchFamily="-123" charset="0"/>
              </a:rPr>
              <a:t>Bring 2 cups into the room and label them the “moving away from” cup and the “moving toward” cup.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Antecedent &amp; Consequent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833688"/>
            <a:ext cx="8305800" cy="3292475"/>
          </a:xfrm>
        </p:spPr>
        <p:txBody>
          <a:bodyPr/>
          <a:lstStyle/>
          <a:p>
            <a:pPr eaLnBrk="1" hangingPunct="1"/>
            <a:r>
              <a:rPr lang="en-US" smtClean="0"/>
              <a:t>Functional unit: don’t exist independently of one another</a:t>
            </a:r>
          </a:p>
          <a:p>
            <a:pPr eaLnBrk="1" hangingPunct="1"/>
            <a:r>
              <a:rPr lang="en-US" smtClean="0"/>
              <a:t>Responses can be primarily under antecedent control </a:t>
            </a:r>
          </a:p>
          <a:p>
            <a:pPr lvl="1" eaLnBrk="1" hangingPunct="1"/>
            <a:r>
              <a:rPr lang="en-US" smtClean="0"/>
              <a:t>Body checking</a:t>
            </a:r>
          </a:p>
          <a:p>
            <a:pPr eaLnBrk="1" hangingPunct="1"/>
            <a:r>
              <a:rPr lang="en-US" smtClean="0"/>
              <a:t>Responses can be primarily under consequential control</a:t>
            </a:r>
          </a:p>
          <a:p>
            <a:pPr lvl="1" eaLnBrk="1" hangingPunct="1"/>
            <a:r>
              <a:rPr lang="en-US" smtClean="0"/>
              <a:t>Exercise program</a:t>
            </a:r>
          </a:p>
          <a:p>
            <a:pPr lvl="1" eaLnBrk="1" hangingPunct="1"/>
            <a:r>
              <a:rPr lang="en-US" smtClean="0"/>
              <a:t>Doing what you’re “supposed to do”</a:t>
            </a:r>
          </a:p>
          <a:p>
            <a:pPr eaLnBrk="1" hangingPunct="1"/>
            <a:endParaRPr lang="en-US" sz="2200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Functional Analysis in ACT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692400"/>
            <a:ext cx="8305800" cy="3433763"/>
          </a:xfrm>
        </p:spPr>
        <p:txBody>
          <a:bodyPr/>
          <a:lstStyle/>
          <a:p>
            <a:pPr eaLnBrk="1" hangingPunct="1"/>
            <a:r>
              <a:rPr lang="en-US" smtClean="0"/>
              <a:t>Functional analysis involves examining the function of the response in order to change it</a:t>
            </a:r>
          </a:p>
          <a:p>
            <a:pPr lvl="1" eaLnBrk="1" hangingPunct="1"/>
            <a:r>
              <a:rPr lang="en-US" smtClean="0"/>
              <a:t>Often avoidance/negative reinforcement </a:t>
            </a:r>
            <a:r>
              <a:rPr lang="en-US" b="1" smtClean="0"/>
              <a:t>but not always</a:t>
            </a:r>
          </a:p>
          <a:p>
            <a:pPr eaLnBrk="1" hangingPunct="1"/>
            <a:r>
              <a:rPr lang="en-US" smtClean="0"/>
              <a:t>Does the behavior function to:</a:t>
            </a:r>
          </a:p>
          <a:p>
            <a:pPr lvl="1" eaLnBrk="1" hangingPunct="1"/>
            <a:r>
              <a:rPr lang="en-US" smtClean="0"/>
              <a:t>Gain appetitive – approach/flexibility/open</a:t>
            </a:r>
          </a:p>
          <a:p>
            <a:pPr lvl="1" eaLnBrk="1" hangingPunct="1"/>
            <a:r>
              <a:rPr lang="en-US" smtClean="0"/>
              <a:t>Avoid aversive – escape/rigidity/rule-bound</a:t>
            </a:r>
          </a:p>
          <a:p>
            <a:pPr eaLnBrk="1" hangingPunct="1"/>
            <a:r>
              <a:rPr lang="en-US" smtClean="0"/>
              <a:t>And how is it currently working?</a:t>
            </a:r>
          </a:p>
          <a:p>
            <a:pPr eaLnBrk="1" hangingPunct="1"/>
            <a:r>
              <a:rPr lang="en-US" smtClean="0"/>
              <a:t>Rigidity and flexibility and the present moment</a:t>
            </a:r>
          </a:p>
          <a:p>
            <a:pPr eaLnBrk="1" hangingPunct="1"/>
            <a:r>
              <a:rPr lang="en-US" smtClean="0"/>
              <a:t>Tracking vs. pliance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John</a:t>
            </a:r>
          </a:p>
        </p:txBody>
      </p:sp>
      <p:sp>
        <p:nvSpPr>
          <p:cNvPr id="39938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5400"/>
              <a:t>John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a Functional Analysis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692400"/>
            <a:ext cx="8305800" cy="3433763"/>
          </a:xfrm>
        </p:spPr>
        <p:txBody>
          <a:bodyPr/>
          <a:lstStyle/>
          <a:p>
            <a:pPr eaLnBrk="1" hangingPunct="1"/>
            <a:r>
              <a:rPr lang="en-US" smtClean="0"/>
              <a:t>With a partner</a:t>
            </a:r>
          </a:p>
          <a:p>
            <a:pPr lvl="1" eaLnBrk="1" hangingPunct="1"/>
            <a:r>
              <a:rPr lang="en-US" sz="2400" smtClean="0"/>
              <a:t>Revisit the issue you feel helpless about.</a:t>
            </a:r>
          </a:p>
          <a:p>
            <a:pPr lvl="1" eaLnBrk="1" hangingPunct="1"/>
            <a:r>
              <a:rPr lang="en-US" sz="2400" smtClean="0"/>
              <a:t>What are the contextual features that are important? Discriminative stimuli?  Responses?  Consequences?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5"/>
          <p:cNvSpPr>
            <a:spLocks noGrp="1"/>
          </p:cNvSpPr>
          <p:nvPr>
            <p:ph idx="1"/>
          </p:nvPr>
        </p:nvSpPr>
        <p:spPr>
          <a:xfrm>
            <a:off x="871538" y="2674938"/>
            <a:ext cx="3795712" cy="3451225"/>
          </a:xfrm>
        </p:spPr>
        <p:txBody>
          <a:bodyPr/>
          <a:lstStyle/>
          <a:p>
            <a:pPr eaLnBrk="1" hangingPunct="1"/>
            <a:r>
              <a:rPr lang="en-US" smtClean="0"/>
              <a:t>Relational Frame Theory</a:t>
            </a:r>
          </a:p>
          <a:p>
            <a:pPr eaLnBrk="1" hangingPunct="1"/>
            <a:r>
              <a:rPr lang="en-US" smtClean="0"/>
              <a:t>Deictic Frames</a:t>
            </a:r>
          </a:p>
          <a:p>
            <a:pPr lvl="1" eaLnBrk="1" hangingPunct="1"/>
            <a:r>
              <a:rPr lang="en-US" smtClean="0"/>
              <a:t>I-HERE-NOW</a:t>
            </a:r>
          </a:p>
          <a:p>
            <a:pPr lvl="1" eaLnBrk="1" hangingPunct="1"/>
            <a:r>
              <a:rPr lang="en-US" smtClean="0"/>
              <a:t>YOU (NOT I)-THERE-THEN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The feared event is generally not happening right now, right here</a:t>
            </a:r>
          </a:p>
          <a:p>
            <a:pPr eaLnBrk="1" hangingPunct="1"/>
            <a:endParaRPr lang="en-US" smtClean="0"/>
          </a:p>
        </p:txBody>
      </p:sp>
      <p:sp>
        <p:nvSpPr>
          <p:cNvPr id="440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Perspective-Taking</a:t>
            </a:r>
          </a:p>
        </p:txBody>
      </p:sp>
      <p:grpSp>
        <p:nvGrpSpPr>
          <p:cNvPr id="44035" name="Group 6"/>
          <p:cNvGrpSpPr>
            <a:grpSpLocks/>
          </p:cNvGrpSpPr>
          <p:nvPr/>
        </p:nvGrpSpPr>
        <p:grpSpPr bwMode="auto">
          <a:xfrm>
            <a:off x="4822825" y="2674938"/>
            <a:ext cx="4222750" cy="3990975"/>
            <a:chOff x="4823128" y="2675466"/>
            <a:chExt cx="4223114" cy="3989847"/>
          </a:xfrm>
        </p:grpSpPr>
        <p:pic>
          <p:nvPicPr>
            <p:cNvPr id="44036" name="Picture 7" descr="images.jpe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23128" y="2675466"/>
              <a:ext cx="4223114" cy="3989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37" name="TextBox 8"/>
            <p:cNvSpPr txBox="1">
              <a:spLocks noChangeArrowheads="1"/>
            </p:cNvSpPr>
            <p:nvPr/>
          </p:nvSpPr>
          <p:spPr bwMode="auto">
            <a:xfrm>
              <a:off x="5232738" y="3018269"/>
              <a:ext cx="3191150" cy="2225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FF0000"/>
                  </a:solidFill>
                  <a:latin typeface="Candara" pitchFamily="-123" charset="0"/>
                </a:rPr>
                <a:t>Practical Tip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>
                  <a:solidFill>
                    <a:srgbClr val="3366FF"/>
                  </a:solidFill>
                  <a:latin typeface="Candara" pitchFamily="-123" charset="0"/>
                </a:rPr>
                <a:t>Ask: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>
                  <a:solidFill>
                    <a:srgbClr val="3366FF"/>
                  </a:solidFill>
                  <a:latin typeface="Candara" pitchFamily="-123" charset="0"/>
                </a:rPr>
                <a:t>“Is this now, or then?”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>
                  <a:solidFill>
                    <a:srgbClr val="3366FF"/>
                  </a:solidFill>
                  <a:latin typeface="Candara" pitchFamily="-123" charset="0"/>
                </a:rPr>
                <a:t>“Is this here, or there?”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>
                  <a:solidFill>
                    <a:srgbClr val="3366FF"/>
                  </a:solidFill>
                  <a:latin typeface="Candara" pitchFamily="-123" charset="0"/>
                </a:rPr>
                <a:t>“Is this you, or not you?”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8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17410" name="Subtitle 9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1"/>
          <p:cNvSpPr>
            <a:spLocks noGrp="1"/>
          </p:cNvSpPr>
          <p:nvPr>
            <p:ph idx="1"/>
          </p:nvPr>
        </p:nvSpPr>
        <p:spPr>
          <a:xfrm>
            <a:off x="871538" y="2674938"/>
            <a:ext cx="3709987" cy="3451225"/>
          </a:xfrm>
        </p:spPr>
        <p:txBody>
          <a:bodyPr/>
          <a:lstStyle/>
          <a:p>
            <a:pPr eaLnBrk="1" hangingPunct="1"/>
            <a:r>
              <a:rPr lang="en-US" smtClean="0"/>
              <a:t>If it’s an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ME – HERE- NOW 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Then it *needs* to be avoided</a:t>
            </a:r>
          </a:p>
          <a:p>
            <a:pPr eaLnBrk="1" hangingPunct="1"/>
            <a:r>
              <a:rPr lang="en-US" smtClean="0"/>
              <a:t>If it’s an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NOT ME – THERE – THEN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Then it can be observed, backed up from, noticed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Perspective Taking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as SAC/</a:t>
            </a:r>
            <a:r>
              <a:rPr lang="en-US" dirty="0" err="1" smtClean="0">
                <a:ea typeface="+mj-ea"/>
                <a:cs typeface="+mj-cs"/>
              </a:rPr>
              <a:t>Defusion</a:t>
            </a:r>
            <a:endParaRPr lang="en-US" dirty="0">
              <a:ea typeface="+mj-ea"/>
              <a:cs typeface="+mj-cs"/>
            </a:endParaRPr>
          </a:p>
        </p:txBody>
      </p:sp>
      <p:grpSp>
        <p:nvGrpSpPr>
          <p:cNvPr id="45059" name="Group 8"/>
          <p:cNvGrpSpPr>
            <a:grpSpLocks/>
          </p:cNvGrpSpPr>
          <p:nvPr/>
        </p:nvGrpSpPr>
        <p:grpSpPr bwMode="auto">
          <a:xfrm>
            <a:off x="4822825" y="2674938"/>
            <a:ext cx="4222750" cy="3990975"/>
            <a:chOff x="4823128" y="2675466"/>
            <a:chExt cx="4223114" cy="3989847"/>
          </a:xfrm>
        </p:grpSpPr>
        <p:pic>
          <p:nvPicPr>
            <p:cNvPr id="45060" name="Picture 9" descr="images.jpe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23128" y="2675466"/>
              <a:ext cx="4223114" cy="3989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61" name="TextBox 10"/>
            <p:cNvSpPr txBox="1">
              <a:spLocks noChangeArrowheads="1"/>
            </p:cNvSpPr>
            <p:nvPr/>
          </p:nvSpPr>
          <p:spPr bwMode="auto">
            <a:xfrm>
              <a:off x="5232121" y="3017846"/>
              <a:ext cx="3191377" cy="2682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FF0000"/>
                  </a:solidFill>
                  <a:latin typeface="Candara" pitchFamily="-123" charset="0"/>
                </a:rPr>
                <a:t>Practical Tip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>
                  <a:solidFill>
                    <a:srgbClr val="3366FF"/>
                  </a:solidFill>
                  <a:latin typeface="Candara" pitchFamily="-123" charset="0"/>
                </a:rPr>
                <a:t>Play with physical space to defuse with perspective-taking for HERE/THERE: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>
                  <a:solidFill>
                    <a:srgbClr val="3366FF"/>
                  </a:solidFill>
                  <a:latin typeface="Candara" pitchFamily="-123" charset="0"/>
                </a:rPr>
                <a:t>Tape a thought to a knee, an elbow, a window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John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5400"/>
              <a:t>Sue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Exercise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Back to your partner:</a:t>
            </a:r>
          </a:p>
          <a:p>
            <a:pPr eaLnBrk="1" hangingPunct="1"/>
            <a:r>
              <a:rPr lang="en-US"/>
              <a:t>Person 1: tell person 2’s story</a:t>
            </a:r>
          </a:p>
          <a:p>
            <a:pPr eaLnBrk="1" hangingPunct="1"/>
            <a:r>
              <a:rPr lang="en-US"/>
              <a:t>Person 2: listen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 ME – HERE – NOW?</a:t>
            </a:r>
          </a:p>
          <a:p>
            <a:pPr lvl="1" eaLnBrk="1" hangingPunct="1"/>
            <a:r>
              <a:rPr lang="en-US" smtClean="0"/>
              <a:t>The present</a:t>
            </a:r>
          </a:p>
          <a:p>
            <a:pPr lvl="1" eaLnBrk="1" hangingPunct="1"/>
            <a:r>
              <a:rPr lang="en-US" smtClean="0"/>
              <a:t>5 senses</a:t>
            </a:r>
          </a:p>
          <a:p>
            <a:pPr lvl="1" eaLnBrk="1" hangingPunct="1"/>
            <a:r>
              <a:rPr lang="en-US" smtClean="0"/>
              <a:t>The body</a:t>
            </a:r>
          </a:p>
          <a:p>
            <a:pPr lvl="1" eaLnBrk="1" hangingPunct="1"/>
            <a:r>
              <a:rPr lang="en-US" smtClean="0"/>
              <a:t>Intention</a:t>
            </a:r>
          </a:p>
          <a:p>
            <a:pPr lvl="1" eaLnBrk="1" hangingPunct="1"/>
            <a:r>
              <a:rPr lang="en-US" smtClean="0"/>
              <a:t>mindfulness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Where Perspective-Taking gets you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cook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025" y="200025"/>
            <a:ext cx="6456363" cy="645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 now, what is happening to you?</a:t>
            </a:r>
          </a:p>
          <a:p>
            <a:pPr eaLnBrk="1" hangingPunct="1"/>
            <a:r>
              <a:rPr lang="en-US" smtClean="0"/>
              <a:t>Is it pleasant or unpleasant?</a:t>
            </a:r>
          </a:p>
          <a:p>
            <a:pPr eaLnBrk="1" hangingPunct="1"/>
            <a:r>
              <a:rPr lang="en-US" smtClean="0"/>
              <a:t>Do you want it or not want it?</a:t>
            </a:r>
          </a:p>
          <a:p>
            <a:pPr eaLnBrk="1" hangingPunct="1">
              <a:buFont typeface="Symbol" pitchFamily="-123" charset="2"/>
              <a:buNone/>
            </a:pPr>
            <a:endParaRPr lang="en-US" smtClean="0"/>
          </a:p>
        </p:txBody>
      </p:sp>
      <p:sp>
        <p:nvSpPr>
          <p:cNvPr id="491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Present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 Senses</a:t>
            </a:r>
          </a:p>
        </p:txBody>
      </p:sp>
      <p:pic>
        <p:nvPicPr>
          <p:cNvPr id="50178" name="Picture 3" descr="MP9003992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25" y="2432050"/>
            <a:ext cx="3863975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dirty="0" smtClean="0">
                <a:ea typeface="+mn-ea"/>
                <a:cs typeface="+mn-cs"/>
              </a:rPr>
              <a:t>Explain the nature of </a:t>
            </a:r>
            <a:r>
              <a:rPr lang="en-US" dirty="0" err="1" smtClean="0">
                <a:ea typeface="+mn-ea"/>
                <a:cs typeface="+mn-cs"/>
              </a:rPr>
              <a:t>dukkha</a:t>
            </a:r>
            <a:r>
              <a:rPr lang="en-US" dirty="0" smtClean="0">
                <a:ea typeface="+mn-ea"/>
                <a:cs typeface="+mn-cs"/>
              </a:rPr>
              <a:t> (“suffering” “anxiety” “dissatisfaction”)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The truth of </a:t>
            </a:r>
            <a:r>
              <a:rPr lang="en-US" dirty="0" err="1" smtClean="0">
                <a:ea typeface="+mn-ea"/>
                <a:cs typeface="+mn-cs"/>
              </a:rPr>
              <a:t>dukkha</a:t>
            </a:r>
            <a:endParaRPr lang="en-US" dirty="0" smtClean="0">
              <a:ea typeface="+mn-ea"/>
              <a:cs typeface="+mn-cs"/>
            </a:endParaRPr>
          </a:p>
          <a:p>
            <a:pPr marL="759143" lvl="1" indent="-45720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sz="1800" dirty="0" smtClean="0">
                <a:ea typeface="+mn-ea"/>
              </a:rPr>
              <a:t>All humans suffer anxiety, pain, disappointment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The truth of the origin of </a:t>
            </a:r>
            <a:r>
              <a:rPr lang="en-US" dirty="0" err="1" smtClean="0">
                <a:ea typeface="+mn-ea"/>
                <a:cs typeface="+mn-cs"/>
              </a:rPr>
              <a:t>dukkha</a:t>
            </a:r>
            <a:endParaRPr lang="en-US" dirty="0" smtClean="0">
              <a:ea typeface="+mn-ea"/>
              <a:cs typeface="+mn-cs"/>
            </a:endParaRPr>
          </a:p>
          <a:p>
            <a:pPr marL="759143" lvl="1" indent="-457200" eaLnBrk="1" fontAlgn="auto" hangingPunct="1">
              <a:spcAft>
                <a:spcPts val="0"/>
              </a:spcAft>
              <a:buFont typeface="Symbol" pitchFamily="18" charset="2"/>
              <a:buChar char=""/>
              <a:defRPr/>
            </a:pPr>
            <a:r>
              <a:rPr lang="en-US" sz="1800" dirty="0" smtClean="0">
                <a:ea typeface="+mn-ea"/>
              </a:rPr>
              <a:t>This suffering is caused by “thirst”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The truth of the cessation of </a:t>
            </a:r>
            <a:r>
              <a:rPr lang="en-US" dirty="0" err="1" smtClean="0">
                <a:ea typeface="+mn-ea"/>
                <a:cs typeface="+mn-cs"/>
              </a:rPr>
              <a:t>dukkha</a:t>
            </a:r>
            <a:endParaRPr lang="en-US" dirty="0" smtClean="0">
              <a:ea typeface="+mn-ea"/>
              <a:cs typeface="+mn-cs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The truth of the path to the cessation of </a:t>
            </a:r>
            <a:r>
              <a:rPr lang="en-US" dirty="0" err="1" smtClean="0">
                <a:ea typeface="+mn-ea"/>
                <a:cs typeface="+mn-cs"/>
              </a:rPr>
              <a:t>dukkha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5120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 Noble Truths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Notice that there is an ideal version of your life that you can imagine, that doesn’t involve *this* suffering</a:t>
            </a:r>
          </a:p>
          <a:p>
            <a:pPr eaLnBrk="1" hangingPunct="1"/>
            <a:r>
              <a:rPr lang="en-US" smtClean="0"/>
              <a:t>Notice that you can compare your current life to that ideal version and find this one coming up lacking</a:t>
            </a:r>
          </a:p>
          <a:p>
            <a:pPr eaLnBrk="1" hangingPunct="1"/>
            <a:r>
              <a:rPr lang="en-US" smtClean="0"/>
              <a:t>Notice that this is always going to be the case</a:t>
            </a:r>
          </a:p>
          <a:p>
            <a:pPr eaLnBrk="1" hangingPunct="1"/>
            <a:r>
              <a:rPr lang="en-US" smtClean="0"/>
              <a:t>Notice this present, and all of those thoughts and feeling you have, which are not ME-HERE-NOW</a:t>
            </a:r>
          </a:p>
        </p:txBody>
      </p:sp>
      <p:sp>
        <p:nvSpPr>
          <p:cNvPr id="522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Dukkha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87563"/>
            <a:ext cx="685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Context of medical illness</a:t>
            </a:r>
          </a:p>
          <a:p>
            <a:pPr lvl="1" eaLnBrk="1" hangingPunct="1"/>
            <a:r>
              <a:rPr lang="en-US" smtClean="0"/>
              <a:t>How it’s unique, how it</a:t>
            </a:r>
            <a:r>
              <a:rPr lang="fr-FR" smtClean="0"/>
              <a:t>’</a:t>
            </a:r>
            <a:r>
              <a:rPr lang="en-US" smtClean="0"/>
              <a:t>s the same</a:t>
            </a:r>
          </a:p>
          <a:p>
            <a:pPr lvl="1" eaLnBrk="1" hangingPunct="1"/>
            <a:r>
              <a:rPr lang="en-US" smtClean="0"/>
              <a:t>Types of concerns</a:t>
            </a:r>
          </a:p>
          <a:p>
            <a:pPr eaLnBrk="1" hangingPunct="1"/>
            <a:r>
              <a:rPr lang="en-US" smtClean="0"/>
              <a:t>How we conceptualize from a CBS perspective</a:t>
            </a:r>
          </a:p>
          <a:p>
            <a:pPr eaLnBrk="1" hangingPunct="1"/>
            <a:r>
              <a:rPr lang="en-US" smtClean="0"/>
              <a:t>How this might help</a:t>
            </a:r>
          </a:p>
          <a:p>
            <a:pPr eaLnBrk="1" hangingPunct="1"/>
            <a:r>
              <a:rPr lang="en-US" smtClean="0"/>
              <a:t>Buttons for therapists</a:t>
            </a:r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Overview/Intention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values that go when you’re sick, scared, dying</a:t>
            </a:r>
          </a:p>
          <a:p>
            <a:pPr eaLnBrk="1" hangingPunct="1"/>
            <a:r>
              <a:rPr lang="en-US" smtClean="0"/>
              <a:t>contribution</a:t>
            </a:r>
          </a:p>
          <a:p>
            <a:pPr eaLnBrk="1" hangingPunct="1"/>
            <a:r>
              <a:rPr lang="en-US" smtClean="0"/>
              <a:t>thoughtfulness</a:t>
            </a:r>
          </a:p>
          <a:p>
            <a:pPr eaLnBrk="1" hangingPunct="1"/>
            <a:r>
              <a:rPr lang="en-US" smtClean="0"/>
              <a:t>Helping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Thinking about the values that you have about the end of your life</a:t>
            </a:r>
          </a:p>
          <a:p>
            <a:pPr eaLnBrk="1" hangingPunct="1"/>
            <a:endParaRPr lang="en-US" smtClean="0"/>
          </a:p>
        </p:txBody>
      </p:sp>
      <p:sp>
        <p:nvSpPr>
          <p:cNvPr id="70659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Symbol" pitchFamily="-123" charset="2"/>
              <a:buNone/>
            </a:pPr>
            <a:r>
              <a:rPr lang="en-US" smtClean="0"/>
              <a:t>______________________________________________</a:t>
            </a:r>
          </a:p>
          <a:p>
            <a:pPr eaLnBrk="1" hangingPunct="1">
              <a:buFont typeface="Symbol" pitchFamily="-123" charset="2"/>
              <a:buNone/>
            </a:pPr>
            <a:endParaRPr lang="en-US" smtClean="0"/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Where are: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Partners starting and ending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Jobs starting and ending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Kids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Grandkids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Adventures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Fun</a:t>
            </a:r>
          </a:p>
          <a:p>
            <a:pPr eaLnBrk="1" hangingPunct="1">
              <a:buFont typeface="Symbol" pitchFamily="-123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7168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Line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dying wi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7388" y="514350"/>
            <a:ext cx="4967287" cy="5961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Symbol" pitchFamily="-123" charset="2"/>
              <a:buNone/>
            </a:pPr>
            <a:r>
              <a:rPr lang="en-US" smtClean="0"/>
              <a:t>Rank the following: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Get hit by a bus, with pain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Get hit by a bus, without pain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Die from a long, painful illness at home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Die from a short illness (a few days) in the hospital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Die in my sleep, without pain or warning</a:t>
            </a:r>
          </a:p>
          <a:p>
            <a:pPr eaLnBrk="1" hangingPunct="1">
              <a:buFont typeface="Symbol" pitchFamily="-123" charset="2"/>
              <a:buNone/>
            </a:pPr>
            <a:r>
              <a:rPr lang="en-US" smtClean="0"/>
              <a:t>Have a short but scary heart attack</a:t>
            </a:r>
          </a:p>
          <a:p>
            <a:pPr eaLnBrk="1" hangingPunct="1">
              <a:buFont typeface="Symbol" pitchFamily="-123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73731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Death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the part we control</a:t>
            </a:r>
          </a:p>
          <a:p>
            <a:pPr eaLnBrk="1" hangingPunct="1"/>
            <a:r>
              <a:rPr lang="en-US" smtClean="0"/>
              <a:t>This is consequential, appetitive control</a:t>
            </a:r>
          </a:p>
          <a:p>
            <a:pPr eaLnBrk="1" hangingPunct="1"/>
            <a:r>
              <a:rPr lang="en-US" smtClean="0"/>
              <a:t>This is ME – HERE – NOW</a:t>
            </a:r>
          </a:p>
          <a:p>
            <a:pPr eaLnBrk="1" hangingPunct="1"/>
            <a:r>
              <a:rPr lang="en-US" smtClean="0"/>
              <a:t>This is not about getting better</a:t>
            </a:r>
          </a:p>
          <a:p>
            <a:pPr eaLnBrk="1" hangingPunct="1"/>
            <a:endParaRPr lang="en-US" smtClean="0"/>
          </a:p>
        </p:txBody>
      </p:sp>
      <p:sp>
        <p:nvSpPr>
          <p:cNvPr id="542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Intention = Values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55298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2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  <p:sp>
        <p:nvSpPr>
          <p:cNvPr id="20482" name="Content Placeholder 1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down:</a:t>
            </a:r>
          </a:p>
          <a:p>
            <a:pPr lvl="1" eaLnBrk="1" hangingPunct="1"/>
            <a:r>
              <a:rPr lang="en-US" smtClean="0"/>
              <a:t>Something you feel helpless about</a:t>
            </a:r>
          </a:p>
          <a:p>
            <a:pPr lvl="1" eaLnBrk="1" hangingPunct="1"/>
            <a:r>
              <a:rPr lang="en-US" smtClean="0"/>
              <a:t>Something you are moving toward</a:t>
            </a:r>
          </a:p>
          <a:p>
            <a:pPr lvl="1" eaLnBrk="1" hangingPunct="1"/>
            <a:endParaRPr lang="en-US" smtClean="0"/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an Intention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lifestyle chan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925" y="828675"/>
            <a:ext cx="8162925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>
          <a:xfrm>
            <a:off x="676275" y="2674938"/>
            <a:ext cx="3871913" cy="3451225"/>
          </a:xfrm>
        </p:spPr>
        <p:txBody>
          <a:bodyPr/>
          <a:lstStyle/>
          <a:p>
            <a:pPr eaLnBrk="1" hangingPunct="1"/>
            <a:r>
              <a:rPr lang="en-US" smtClean="0"/>
              <a:t>May not want a psychological intervention</a:t>
            </a:r>
          </a:p>
          <a:p>
            <a:pPr eaLnBrk="1" hangingPunct="1"/>
            <a:r>
              <a:rPr lang="en-US" smtClean="0"/>
              <a:t>Coach</a:t>
            </a:r>
          </a:p>
          <a:p>
            <a:pPr eaLnBrk="1" hangingPunct="1"/>
            <a:r>
              <a:rPr lang="en-US" smtClean="0"/>
              <a:t>Fear</a:t>
            </a:r>
          </a:p>
          <a:p>
            <a:pPr eaLnBrk="1" hangingPunct="1"/>
            <a:r>
              <a:rPr lang="en-US" smtClean="0"/>
              <a:t>Medication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Setting a Context for Medical Patients</a:t>
            </a:r>
            <a:endParaRPr lang="en-US" dirty="0">
              <a:ea typeface="+mj-ea"/>
              <a:cs typeface="+mj-cs"/>
            </a:endParaRPr>
          </a:p>
        </p:txBody>
      </p:sp>
      <p:grpSp>
        <p:nvGrpSpPr>
          <p:cNvPr id="23555" name="Group 13"/>
          <p:cNvGrpSpPr>
            <a:grpSpLocks/>
          </p:cNvGrpSpPr>
          <p:nvPr/>
        </p:nvGrpSpPr>
        <p:grpSpPr bwMode="auto">
          <a:xfrm>
            <a:off x="4822825" y="2674938"/>
            <a:ext cx="4222750" cy="3990975"/>
            <a:chOff x="4823128" y="2675466"/>
            <a:chExt cx="4223114" cy="3989847"/>
          </a:xfrm>
        </p:grpSpPr>
        <p:pic>
          <p:nvPicPr>
            <p:cNvPr id="23556" name="Picture 11" descr="images.jpe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23128" y="2675466"/>
              <a:ext cx="4223114" cy="3989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57" name="TextBox 12"/>
            <p:cNvSpPr txBox="1">
              <a:spLocks noChangeArrowheads="1"/>
            </p:cNvSpPr>
            <p:nvPr/>
          </p:nvSpPr>
          <p:spPr bwMode="auto">
            <a:xfrm>
              <a:off x="5232738" y="3018269"/>
              <a:ext cx="3191150" cy="3109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Candara" pitchFamily="-123" charset="0"/>
                </a:rPr>
                <a:t>Practical Tip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>
                  <a:solidFill>
                    <a:srgbClr val="3366FF"/>
                  </a:solidFill>
                  <a:latin typeface="Candara" pitchFamily="-123" charset="0"/>
                </a:rPr>
                <a:t>With patients referred by a physician not seeking a psych intervention, try starting with values first…and not necessarily health values.</a:t>
              </a:r>
              <a:endParaRPr lang="en-US" sz="1800">
                <a:solidFill>
                  <a:srgbClr val="3366FF"/>
                </a:solidFill>
                <a:latin typeface="Candara" pitchFamily="-123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4294967295"/>
          </p:nvPr>
        </p:nvSpPr>
        <p:spPr>
          <a:xfrm>
            <a:off x="676275" y="2674938"/>
            <a:ext cx="8010525" cy="3451225"/>
          </a:xfrm>
        </p:spPr>
        <p:txBody>
          <a:bodyPr/>
          <a:lstStyle/>
          <a:p>
            <a:pPr eaLnBrk="1" hangingPunct="1"/>
            <a:r>
              <a:rPr lang="en-US" smtClean="0"/>
              <a:t>With a partner:</a:t>
            </a:r>
          </a:p>
          <a:p>
            <a:pPr eaLnBrk="1" hangingPunct="1"/>
            <a:r>
              <a:rPr lang="en-US" smtClean="0"/>
              <a:t>Person 1: talk about the issue you feel helpless about</a:t>
            </a:r>
          </a:p>
          <a:p>
            <a:pPr eaLnBrk="1" hangingPunct="1"/>
            <a:r>
              <a:rPr lang="en-US" smtClean="0"/>
              <a:t>Person 2: listen</a:t>
            </a:r>
          </a:p>
        </p:txBody>
      </p:sp>
      <p:sp>
        <p:nvSpPr>
          <p:cNvPr id="24578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Exercise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you’ve been here all week, you probably don’t need to hear about the hexaflex</a:t>
            </a:r>
          </a:p>
          <a:p>
            <a:pPr eaLnBrk="1" hangingPunct="1"/>
            <a:r>
              <a:rPr lang="en-US" smtClean="0"/>
              <a:t>Functional Analysis</a:t>
            </a:r>
          </a:p>
          <a:p>
            <a:pPr eaLnBrk="1" hangingPunct="1"/>
            <a:r>
              <a:rPr lang="en-US" smtClean="0"/>
              <a:t>RFT</a:t>
            </a:r>
          </a:p>
          <a:p>
            <a:pPr eaLnBrk="1" hangingPunct="1"/>
            <a:r>
              <a:rPr lang="en-US" smtClean="0"/>
              <a:t>Perspective-taking</a:t>
            </a:r>
          </a:p>
          <a:p>
            <a:pPr eaLnBrk="1" hangingPunct="1"/>
            <a:endParaRPr lang="en-US" smtClean="0"/>
          </a:p>
        </p:txBody>
      </p:sp>
      <p:sp>
        <p:nvSpPr>
          <p:cNvPr id="256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Conceptualization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2158</TotalTime>
  <Words>850</Words>
  <Application>Microsoft Macintosh PowerPoint</Application>
  <PresentationFormat>On-screen Show (4:3)</PresentationFormat>
  <Paragraphs>190</Paragraphs>
  <Slides>35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ＭＳ Ｐゴシック</vt:lpstr>
      <vt:lpstr>Candara</vt:lpstr>
      <vt:lpstr>Symbol</vt:lpstr>
      <vt:lpstr>Calibri</vt:lpstr>
      <vt:lpstr>Waveform</vt:lpstr>
      <vt:lpstr>Contextual Behavioral  Science in  Behavioral Medicine</vt:lpstr>
      <vt:lpstr>Exercise</vt:lpstr>
      <vt:lpstr>Overview/Intention</vt:lpstr>
      <vt:lpstr>Introductions</vt:lpstr>
      <vt:lpstr>Set an Intention</vt:lpstr>
      <vt:lpstr>PowerPoint Presentation</vt:lpstr>
      <vt:lpstr>Setting a Context for Medical Patients</vt:lpstr>
      <vt:lpstr>Exercise</vt:lpstr>
      <vt:lpstr>Conceptualization</vt:lpstr>
      <vt:lpstr>Functional Analysis: Context</vt:lpstr>
      <vt:lpstr>Basic operant learning model</vt:lpstr>
      <vt:lpstr>Discriminative Stimuli (SD)</vt:lpstr>
      <vt:lpstr>Response (R)</vt:lpstr>
      <vt:lpstr>Reinforcing stimuli (SR)</vt:lpstr>
      <vt:lpstr>Antecedent &amp; Consequent</vt:lpstr>
      <vt:lpstr>Functional Analysis in ACT</vt:lpstr>
      <vt:lpstr>John</vt:lpstr>
      <vt:lpstr>Do a Functional Analysis</vt:lpstr>
      <vt:lpstr>Perspective-Taking</vt:lpstr>
      <vt:lpstr>Perspective Taking  as SAC/Defusion</vt:lpstr>
      <vt:lpstr>John</vt:lpstr>
      <vt:lpstr>Exercise</vt:lpstr>
      <vt:lpstr>Where Perspective-Taking gets you</vt:lpstr>
      <vt:lpstr>PowerPoint Presentation</vt:lpstr>
      <vt:lpstr>The Present</vt:lpstr>
      <vt:lpstr>5 Senses</vt:lpstr>
      <vt:lpstr>4 Noble Truths</vt:lpstr>
      <vt:lpstr>Our Dukkha</vt:lpstr>
      <vt:lpstr>PowerPoint Presentation</vt:lpstr>
      <vt:lpstr>Values</vt:lpstr>
      <vt:lpstr>Your Line</vt:lpstr>
      <vt:lpstr>PowerPoint Presentation</vt:lpstr>
      <vt:lpstr>Your Death</vt:lpstr>
      <vt:lpstr>Intention = Values</vt:lpstr>
      <vt:lpstr>Exercise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Gregg</dc:creator>
  <cp:lastModifiedBy>Jennifer Gregg</cp:lastModifiedBy>
  <cp:revision>13</cp:revision>
  <dcterms:created xsi:type="dcterms:W3CDTF">2013-07-05T13:33:18Z</dcterms:created>
  <dcterms:modified xsi:type="dcterms:W3CDTF">2013-07-12T03:22:08Z</dcterms:modified>
</cp:coreProperties>
</file>